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>
            <a:noAutofit/>
          </a:bodyPr>
          <a:lstStyle>
            <a:lvl1pPr defTabSz="914400">
              <a:defRPr sz="8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8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  <a:lvl2pPr marL="742950" indent="-285750" algn="ctr" defTabSz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2pPr>
            <a:lvl3pPr marL="1143000" indent="-228600" algn="ctr" defTabSz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3pPr>
            <a:lvl4pPr marL="1600200" indent="-228600" algn="ctr" defTabSz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4pPr>
            <a:lvl5pPr marL="2057400" indent="-228600" algn="ctr" defTabSz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36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533400" y="-152400"/>
            <a:ext cx="13639800" cy="1005840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3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70000" y="5181711"/>
            <a:ext cx="10464800" cy="1663701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rgbClr val="00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>
                <a:uFillTx/>
              </a:defRPr>
            </a:pPr>
            <a:r>
              <a:rPr b="1" sz="4800">
                <a:uFill>
                  <a:solidFill>
                    <a:srgbClr val="FFFFFF"/>
                  </a:solidFill>
                </a:uFill>
              </a:rPr>
              <a:t>Origin of the pterygoid bone and pharyngeal musculature in mammals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848322" y="7353522"/>
            <a:ext cx="5778501" cy="2413001"/>
          </a:xfrm>
          <a:prstGeom prst="rect">
            <a:avLst/>
          </a:prstGeom>
        </p:spPr>
        <p:txBody>
          <a:bodyPr/>
          <a:lstStyle/>
          <a:p>
            <a:pPr lvl="0" marL="0" indent="0" algn="l">
              <a:lnSpc>
                <a:spcPct val="110000"/>
              </a:lnSpc>
              <a:buClr>
                <a:srgbClr val="FFFFFF"/>
              </a:buClr>
              <a:buFont typeface="Abadi MT Condensed Extra Bold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uFill>
                  <a:solidFill>
                    <a:srgbClr val="FFFFFF"/>
                  </a:solidFill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AW Crompton</a:t>
            </a:r>
            <a:endParaRPr b="1" sz="3200">
              <a:uFill>
                <a:solidFill>
                  <a:srgbClr val="FFFFFF"/>
                </a:solidFill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indent="0" algn="l">
              <a:lnSpc>
                <a:spcPct val="110000"/>
              </a:lnSpc>
              <a:buClr>
                <a:srgbClr val="FFFFFF"/>
              </a:buClr>
              <a:buFont typeface="Abadi MT Condensed Extra Bold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uFill>
                  <a:solidFill>
                    <a:srgbClr val="FFFFFF"/>
                  </a:solidFill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Catherine Musinsky</a:t>
            </a:r>
            <a:endParaRPr b="1" sz="3200">
              <a:uFill>
                <a:solidFill>
                  <a:srgbClr val="FFFFFF"/>
                </a:solidFill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indent="0" algn="l">
              <a:lnSpc>
                <a:spcPct val="110000"/>
              </a:lnSpc>
              <a:buClr>
                <a:srgbClr val="FFFFFF"/>
              </a:buClr>
              <a:buFont typeface="Abadi MT Condensed Extra Bold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uFill>
                  <a:solidFill>
                    <a:srgbClr val="FFFFFF"/>
                  </a:solidFill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Bhart-Anjan Bhullar</a:t>
            </a:r>
            <a:endParaRPr b="1" sz="3200">
              <a:uFill>
                <a:solidFill>
                  <a:srgbClr val="FFFFFF"/>
                </a:solidFill>
              </a:u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marL="0" indent="0" algn="l">
              <a:lnSpc>
                <a:spcPct val="110000"/>
              </a:lnSpc>
              <a:buClr>
                <a:srgbClr val="FFFFFF"/>
              </a:buClr>
              <a:buFont typeface="Abadi MT Condensed Extra Bold"/>
              <a:defRPr sz="1800">
                <a:solidFill>
                  <a:srgbClr val="000000"/>
                </a:solidFill>
                <a:uFillTx/>
              </a:defRPr>
            </a:pPr>
            <a:r>
              <a:rPr b="1" sz="3200">
                <a:uFill>
                  <a:solidFill>
                    <a:srgbClr val="FFFFFF"/>
                  </a:solidFill>
                </a:u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Tomasz Owerkowicz</a:t>
            </a:r>
          </a:p>
        </p:txBody>
      </p:sp>
      <p:pic>
        <p:nvPicPr>
          <p:cNvPr id="39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4600" y="7239000"/>
            <a:ext cx="1771650" cy="177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279400"/>
            <a:ext cx="10398125" cy="439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2000px-Yale_University_Shield_1.svg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250" y="7340600"/>
            <a:ext cx="1568450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20140111214350!CSUSB_seal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80750" y="7340600"/>
            <a:ext cx="1556918" cy="1568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/>
          <p:cNvPicPr/>
          <p:nvPr/>
        </p:nvPicPr>
        <p:blipFill>
          <a:blip r:embed="rId2">
            <a:extLst/>
          </a:blip>
          <a:srcRect l="47034" t="12170" r="0" b="5985"/>
          <a:stretch>
            <a:fillRect/>
          </a:stretch>
        </p:blipFill>
        <p:spPr>
          <a:xfrm>
            <a:off x="-38344" y="965199"/>
            <a:ext cx="6140217" cy="553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2776" y="3806299"/>
            <a:ext cx="7729607" cy="481792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1955977" y="266700"/>
            <a:ext cx="215141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Didelphis</a:t>
            </a:r>
          </a:p>
        </p:txBody>
      </p:sp>
      <p:sp>
        <p:nvSpPr>
          <p:cNvPr id="96" name="Shape 96"/>
          <p:cNvSpPr/>
          <p:nvPr/>
        </p:nvSpPr>
        <p:spPr>
          <a:xfrm>
            <a:off x="7527333" y="2908300"/>
            <a:ext cx="304909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Pachygenelus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533400" y="-152400"/>
            <a:ext cx="13639800" cy="1005840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99" name="pasted-image.pdf"/>
          <p:cNvPicPr/>
          <p:nvPr/>
        </p:nvPicPr>
        <p:blipFill>
          <a:blip r:embed="rId2">
            <a:extLst/>
          </a:blip>
          <a:srcRect l="0" t="12989" r="0" b="9656"/>
          <a:stretch>
            <a:fillRect/>
          </a:stretch>
        </p:blipFill>
        <p:spPr>
          <a:xfrm>
            <a:off x="2751335" y="2062257"/>
            <a:ext cx="7502061" cy="719027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516655" y="368299"/>
            <a:ext cx="309789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3400"/>
              <a:t>Kayentatherium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asted-image.pdf"/>
          <p:cNvPicPr/>
          <p:nvPr/>
        </p:nvPicPr>
        <p:blipFill>
          <a:blip r:embed="rId2">
            <a:extLst/>
          </a:blip>
          <a:srcRect l="0" t="8164" r="0" b="0"/>
          <a:stretch>
            <a:fillRect/>
          </a:stretch>
        </p:blipFill>
        <p:spPr>
          <a:xfrm>
            <a:off x="85730" y="1233415"/>
            <a:ext cx="8569143" cy="785679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4857526" y="177800"/>
            <a:ext cx="328974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Morganucodon</a:t>
            </a:r>
          </a:p>
        </p:txBody>
      </p:sp>
      <p:pic>
        <p:nvPicPr>
          <p:cNvPr id="104" name="pasted-image.pdf"/>
          <p:cNvPicPr/>
          <p:nvPr/>
        </p:nvPicPr>
        <p:blipFill>
          <a:blip r:embed="rId3">
            <a:extLst/>
          </a:blip>
          <a:srcRect l="0" t="8769" r="0" b="0"/>
          <a:stretch>
            <a:fillRect/>
          </a:stretch>
        </p:blipFill>
        <p:spPr>
          <a:xfrm>
            <a:off x="6426412" y="1239237"/>
            <a:ext cx="8731022" cy="7662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441" y="-280945"/>
            <a:ext cx="12673318" cy="10315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3273" y="1575295"/>
            <a:ext cx="7981516" cy="743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1989742" y="279400"/>
            <a:ext cx="29263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Kryptobaatar</a:t>
            </a:r>
          </a:p>
        </p:txBody>
      </p:sp>
      <p:sp>
        <p:nvSpPr>
          <p:cNvPr id="110" name="Shape 110"/>
          <p:cNvSpPr/>
          <p:nvPr/>
        </p:nvSpPr>
        <p:spPr>
          <a:xfrm>
            <a:off x="8435092" y="279400"/>
            <a:ext cx="21514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Didelphis</a:t>
            </a:r>
          </a:p>
        </p:txBody>
      </p:sp>
      <p:pic>
        <p:nvPicPr>
          <p:cNvPr id="111" name="pasted-image.pdf"/>
          <p:cNvPicPr/>
          <p:nvPr/>
        </p:nvPicPr>
        <p:blipFill>
          <a:blip r:embed="rId3">
            <a:extLst/>
          </a:blip>
          <a:srcRect l="4432" t="0" r="14118" b="0"/>
          <a:stretch>
            <a:fillRect/>
          </a:stretch>
        </p:blipFill>
        <p:spPr>
          <a:xfrm>
            <a:off x="3913" y="1677282"/>
            <a:ext cx="6301068" cy="7008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009650" y="187959"/>
            <a:ext cx="10985501" cy="892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228600" algn="l" defTabSz="457200">
              <a:spcBef>
                <a:spcPts val="1200"/>
              </a:spcBef>
              <a:defRPr sz="1800"/>
            </a:pPr>
            <a:r>
              <a:rPr sz="43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Conclusions</a:t>
            </a:r>
            <a:endParaRPr sz="4300">
              <a:solidFill>
                <a:srgbClr val="FFFFFF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0" indent="228600" algn="l" defTabSz="457200">
              <a:spcBef>
                <a:spcPts val="1200"/>
              </a:spcBef>
              <a:defRPr sz="1800"/>
            </a:pPr>
            <a:endParaRPr sz="3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marL="775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 startAt="1"/>
              <a:defRPr sz="1800"/>
            </a:pPr>
            <a:r>
              <a:rPr sz="34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Early Triassic:</a:t>
            </a:r>
            <a:endParaRPr sz="3400">
              <a:solidFill>
                <a:srgbClr val="FFFFFF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1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Palatopharyngeal muscle in soft palate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marL="775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 startAt="2"/>
              <a:defRPr sz="1800"/>
            </a:pPr>
            <a:r>
              <a:rPr sz="34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Late Triassic, Early Jurassic:</a:t>
            </a:r>
            <a:endParaRPr sz="3400">
              <a:solidFill>
                <a:srgbClr val="FFFFFF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2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Pterygopalatine ridge increased in length and height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2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Tensor veli palatini and palatoglossus muscles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2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Differential transport of food through the fauces 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2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Suckling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marL="775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rabicPeriod" startAt="3"/>
              <a:defRPr sz="1800"/>
            </a:pPr>
            <a:r>
              <a:rPr sz="31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	</a:t>
            </a:r>
            <a:r>
              <a:rPr sz="3400">
                <a:solidFill>
                  <a:srgbClr val="FFFFFF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rPr>
              <a:t>Middle Jurassic:</a:t>
            </a:r>
            <a:endParaRPr sz="3400">
              <a:solidFill>
                <a:srgbClr val="FFFFFF"/>
              </a:solidFill>
              <a:latin typeface="Abadi MT Condensed Extra Bold"/>
              <a:ea typeface="Abadi MT Condensed Extra Bold"/>
              <a:cs typeface="Abadi MT Condensed Extra Bold"/>
              <a:sym typeface="Abadi MT Condensed Extra Bol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6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Pterygoid bone reduced, contact with the lower jaw lost</a:t>
            </a:r>
            <a:endParaRPr b="1" sz="3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1" marL="1410405" indent="-546805" algn="l" defTabSz="457200">
              <a:lnSpc>
                <a:spcPct val="120000"/>
              </a:lnSpc>
              <a:spcBef>
                <a:spcPts val="1200"/>
              </a:spcBef>
              <a:buSzPct val="100000"/>
              <a:buAutoNum type="alphaUcPeriod" startAt="6"/>
              <a:defRPr sz="1800"/>
            </a:pPr>
            <a:r>
              <a:rPr b="1" sz="3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Ossified respiratory turbinates, intranarial larynx, efficient conservation of heat and water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533400" y="-152400"/>
            <a:ext cx="13639800" cy="1005840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11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56" y="1069105"/>
            <a:ext cx="6253888" cy="7945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5036" y="1347035"/>
            <a:ext cx="6557211" cy="774780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1544511" y="234950"/>
            <a:ext cx="310557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Thrinaxodon</a:t>
            </a:r>
          </a:p>
        </p:txBody>
      </p:sp>
      <p:sp>
        <p:nvSpPr>
          <p:cNvPr id="119" name="Shape 119"/>
          <p:cNvSpPr/>
          <p:nvPr/>
        </p:nvSpPr>
        <p:spPr>
          <a:xfrm>
            <a:off x="8422462" y="234950"/>
            <a:ext cx="233367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Didelphis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-533400" y="-152400"/>
            <a:ext cx="13639800" cy="1005840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122" name="pasted-image.pdf"/>
          <p:cNvPicPr/>
          <p:nvPr/>
        </p:nvPicPr>
        <p:blipFill>
          <a:blip r:embed="rId2">
            <a:extLst/>
          </a:blip>
          <a:srcRect l="0" t="0" r="15582" b="0"/>
          <a:stretch>
            <a:fillRect/>
          </a:stretch>
        </p:blipFill>
        <p:spPr>
          <a:xfrm>
            <a:off x="7066407" y="2945589"/>
            <a:ext cx="5584194" cy="64147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oup 128"/>
          <p:cNvGrpSpPr/>
          <p:nvPr/>
        </p:nvGrpSpPr>
        <p:grpSpPr>
          <a:xfrm>
            <a:off x="260125" y="237025"/>
            <a:ext cx="8511686" cy="4639305"/>
            <a:chOff x="0" y="0"/>
            <a:chExt cx="8511685" cy="4639304"/>
          </a:xfrm>
        </p:grpSpPr>
        <p:pic>
          <p:nvPicPr>
            <p:cNvPr id="123" name="opossumSlide_02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142" y="0"/>
              <a:ext cx="7967535" cy="413739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124" name="Shape 124"/>
            <p:cNvSpPr/>
            <p:nvPr/>
          </p:nvSpPr>
          <p:spPr>
            <a:xfrm>
              <a:off x="5369530" y="424206"/>
              <a:ext cx="3142156" cy="134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0639" marR="40639" defTabSz="914400">
                <a:defRPr sz="42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602461" y="2293837"/>
              <a:ext cx="2006673" cy="120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marL="40639" marR="40639" defTabSz="914400">
                <a:defRPr sz="42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 flipV="1">
              <a:off x="1160414" y="3458685"/>
              <a:ext cx="1" cy="549562"/>
            </a:xfrm>
            <a:prstGeom prst="line">
              <a:avLst/>
            </a:prstGeom>
            <a:noFill/>
            <a:ln w="25400" cap="flat">
              <a:solidFill>
                <a:srgbClr val="2546C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40639" marR="40639" defTabSz="914400">
                <a:defRPr sz="4200">
                  <a:uFill>
                    <a:solidFill/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3693896"/>
              <a:ext cx="2144634" cy="9454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40639" marR="40639" defTabSz="914400">
                <a:defRPr b="1" sz="2200">
                  <a:solidFill>
                    <a:srgbClr val="2546CD"/>
                  </a:solidFill>
                  <a:uFill>
                    <a:solidFill/>
                  </a:uFill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200">
                  <a:solidFill>
                    <a:srgbClr val="2546CD"/>
                  </a:solidFill>
                  <a:uFill>
                    <a:solidFill/>
                  </a:uFill>
                </a:rPr>
                <a:t>intranarial larynx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9831083" y="685799"/>
            <a:ext cx="203103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3800"/>
              <a:t>Didelphis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THRINAXODONlatera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1086" y="526897"/>
            <a:ext cx="8922628" cy="4077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Opossum10-17-2014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1086" y="4988483"/>
            <a:ext cx="8922628" cy="424677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54247" y="-6350"/>
            <a:ext cx="256170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/>
            </a:pPr>
            <a:r>
              <a:rPr sz="3600"/>
              <a:t>Thrinaxodon</a:t>
            </a:r>
          </a:p>
        </p:txBody>
      </p:sp>
      <p:sp>
        <p:nvSpPr>
          <p:cNvPr id="134" name="Shape 134"/>
          <p:cNvSpPr/>
          <p:nvPr/>
        </p:nvSpPr>
        <p:spPr>
          <a:xfrm>
            <a:off x="154247" y="4464050"/>
            <a:ext cx="193015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/>
            </a:pPr>
            <a:r>
              <a:rPr sz="3600"/>
              <a:t>Didelphis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thrinaxPterygoid00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801" y="1495146"/>
            <a:ext cx="5521061" cy="7082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idelphisPharyngealBone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2154" y="1689496"/>
            <a:ext cx="6113801" cy="694246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773861" y="292099"/>
            <a:ext cx="269767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/>
            </a:pPr>
            <a:r>
              <a:rPr sz="3800"/>
              <a:t>Thrinaxodon</a:t>
            </a:r>
          </a:p>
        </p:txBody>
      </p:sp>
      <p:sp>
        <p:nvSpPr>
          <p:cNvPr id="139" name="Shape 139"/>
          <p:cNvSpPr/>
          <p:nvPr/>
        </p:nvSpPr>
        <p:spPr>
          <a:xfrm>
            <a:off x="8434083" y="292099"/>
            <a:ext cx="203103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3800"/>
              <a:t>Didelphis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588" y="1230372"/>
            <a:ext cx="12235624" cy="6669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533400" y="-152400"/>
            <a:ext cx="13639800" cy="1005840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pic>
        <p:nvPicPr>
          <p:cNvPr id="47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98700" y="-2095500"/>
            <a:ext cx="11671300" cy="1149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9100" y="2476500"/>
            <a:ext cx="215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100" y="2082800"/>
            <a:ext cx="1485900" cy="87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2900" y="5232400"/>
            <a:ext cx="215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94300" y="5384800"/>
            <a:ext cx="342900" cy="20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9100" y="8521700"/>
            <a:ext cx="215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8200" y="8559800"/>
            <a:ext cx="342900" cy="21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70700" y="8242300"/>
            <a:ext cx="1320800" cy="78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5206999" y="1777999"/>
            <a:ext cx="647702" cy="647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0800">
            <a:solidFill>
              <a:srgbClr val="F5EC00"/>
            </a:solidFill>
            <a:miter lim="400000"/>
          </a:ln>
        </p:spPr>
        <p:txBody>
          <a:bodyPr lIns="0" tIns="0" rIns="0" bIns="0" anchor="ctr"/>
          <a:lstStyle/>
          <a:p>
            <a:pPr lvl="0" marL="40639" marR="40639" defTabSz="914400">
              <a:defRPr sz="4200">
                <a:uFill>
                  <a:solidFill/>
                </a:u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438359" y="425450"/>
            <a:ext cx="189347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buClr>
                <a:srgbClr val="000000"/>
              </a:buClr>
              <a:buFont typeface="Adobe Caslon Pro"/>
              <a:defRPr sz="4200">
                <a:uFill>
                  <a:solidFill/>
                </a:uFill>
                <a:latin typeface="Adobe Caslon Pro"/>
                <a:ea typeface="Adobe Caslon Pro"/>
                <a:cs typeface="Adobe Caslon Pro"/>
                <a:sym typeface="Adobe Caslon Pro"/>
              </a:defRPr>
            </a:lvl1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Suckling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5"/>
      <p:bldP build="whole" bldLvl="1" animBg="1" rev="0" advAuto="0" spid="50" grpId="4"/>
      <p:bldP build="whole" bldLvl="1" animBg="1" rev="0" advAuto="0" spid="54" grpId="8"/>
      <p:bldP build="whole" bldLvl="1" animBg="1" rev="0" advAuto="0" spid="49" grpId="3"/>
      <p:bldP build="whole" bldLvl="1" animBg="1" rev="0" advAuto="0" spid="55" grpId="1"/>
      <p:bldP build="whole" bldLvl="1" animBg="1" rev="0" advAuto="0" spid="52" grpId="6"/>
      <p:bldP build="whole" bldLvl="1" animBg="1" rev="0" advAuto="0" spid="48" grpId="2"/>
      <p:bldP build="whole" bldLvl="1" animBg="1" rev="0" advAuto="0" spid="53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6773" y="1638795"/>
            <a:ext cx="7981516" cy="743565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0502900" y="3429000"/>
            <a:ext cx="755651" cy="755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5300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1689941" y="355600"/>
            <a:ext cx="281471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400"/>
              <a:t>Thrinaxodon</a:t>
            </a:r>
          </a:p>
        </p:txBody>
      </p:sp>
      <p:sp>
        <p:nvSpPr>
          <p:cNvPr id="61" name="Shape 61"/>
          <p:cNvSpPr/>
          <p:nvPr/>
        </p:nvSpPr>
        <p:spPr>
          <a:xfrm>
            <a:off x="8513595" y="355600"/>
            <a:ext cx="21514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400"/>
              <a:t>Didelphis</a:t>
            </a:r>
          </a:p>
        </p:txBody>
      </p:sp>
      <p:pic>
        <p:nvPicPr>
          <p:cNvPr id="6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92803" y="148697"/>
            <a:ext cx="7380200" cy="9456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544511" y="234950"/>
            <a:ext cx="310557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Thrinaxodon</a:t>
            </a:r>
          </a:p>
        </p:txBody>
      </p:sp>
      <p:sp>
        <p:nvSpPr>
          <p:cNvPr id="65" name="Shape 65"/>
          <p:cNvSpPr/>
          <p:nvPr/>
        </p:nvSpPr>
        <p:spPr>
          <a:xfrm>
            <a:off x="8422462" y="234950"/>
            <a:ext cx="233367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Didelphis</a:t>
            </a:r>
          </a:p>
        </p:txBody>
      </p:sp>
      <p:pic>
        <p:nvPicPr>
          <p:cNvPr id="6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22" y="402120"/>
            <a:ext cx="6048756" cy="87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940" y="1714711"/>
            <a:ext cx="7790968" cy="725813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5387317" y="1041400"/>
            <a:ext cx="1493566" cy="1041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3304" dir="5400000">
              <a:srgbClr val="FFFFFF">
                <a:alpha val="6538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b="1" sz="3300">
                <a:latin typeface="Garamond"/>
                <a:ea typeface="Garamond"/>
                <a:cs typeface="Garamond"/>
                <a:sym typeface="Garamond"/>
              </a:rPr>
              <a:t>internal</a:t>
            </a:r>
            <a:br>
              <a:rPr b="1" sz="3300">
                <a:latin typeface="Garamond"/>
                <a:ea typeface="Garamond"/>
                <a:cs typeface="Garamond"/>
                <a:sym typeface="Garamond"/>
              </a:rPr>
            </a:br>
            <a:r>
              <a:rPr b="1" sz="3300">
                <a:latin typeface="Garamond"/>
                <a:ea typeface="Garamond"/>
                <a:cs typeface="Garamond"/>
                <a:sym typeface="Garamond"/>
              </a:rPr>
              <a:t>nares</a:t>
            </a:r>
          </a:p>
        </p:txBody>
      </p:sp>
      <p:sp>
        <p:nvSpPr>
          <p:cNvPr id="69" name="Shape 69"/>
          <p:cNvSpPr/>
          <p:nvPr/>
        </p:nvSpPr>
        <p:spPr>
          <a:xfrm flipV="1">
            <a:off x="3302000" y="1684600"/>
            <a:ext cx="2013071" cy="1007801"/>
          </a:xfrm>
          <a:prstGeom prst="line">
            <a:avLst/>
          </a:prstGeom>
          <a:ln w="38100">
            <a:solidFill/>
            <a:miter lim="400000"/>
          </a:ln>
          <a:effectLst>
            <a:outerShdw sx="100000" sy="100000" kx="0" ky="0" algn="b" rotWithShape="0" blurRad="38100" dist="33304" dir="5400000">
              <a:srgbClr val="FFFFFF">
                <a:alpha val="65384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0" name="Shape 70"/>
          <p:cNvSpPr/>
          <p:nvPr/>
        </p:nvSpPr>
        <p:spPr>
          <a:xfrm>
            <a:off x="6704835" y="1651000"/>
            <a:ext cx="2534536" cy="1887801"/>
          </a:xfrm>
          <a:prstGeom prst="line">
            <a:avLst/>
          </a:prstGeom>
          <a:ln w="38100">
            <a:solidFill/>
            <a:miter lim="400000"/>
          </a:ln>
          <a:effectLst>
            <a:outerShdw sx="100000" sy="100000" kx="0" ky="0" algn="b" rotWithShape="0" blurRad="38100" dist="33304" dir="5400000">
              <a:srgbClr val="FFFFFF">
                <a:alpha val="65384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254841" y="330200"/>
            <a:ext cx="281471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Thrinaxodon</a:t>
            </a:r>
          </a:p>
        </p:txBody>
      </p:sp>
      <p:pic>
        <p:nvPicPr>
          <p:cNvPr id="7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99" y="1859115"/>
            <a:ext cx="5544350" cy="7483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514" y="5322231"/>
            <a:ext cx="7777362" cy="3957672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0596188" y="4280236"/>
            <a:ext cx="190529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Varanid </a:t>
            </a:r>
          </a:p>
        </p:txBody>
      </p:sp>
      <p:pic>
        <p:nvPicPr>
          <p:cNvPr id="7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87371" y="177293"/>
            <a:ext cx="7552234" cy="4793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122" y="1005605"/>
            <a:ext cx="6074977" cy="7980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3302" y="1499807"/>
            <a:ext cx="7713306" cy="718578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544511" y="234950"/>
            <a:ext cx="310557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Thrinaxodon</a:t>
            </a:r>
          </a:p>
        </p:txBody>
      </p:sp>
      <p:sp>
        <p:nvSpPr>
          <p:cNvPr id="81" name="Shape 81"/>
          <p:cNvSpPr/>
          <p:nvPr/>
        </p:nvSpPr>
        <p:spPr>
          <a:xfrm>
            <a:off x="8422462" y="234950"/>
            <a:ext cx="233367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b="0" sz="1800"/>
            </a:pPr>
            <a:r>
              <a:rPr b="1" sz="4400"/>
              <a:t>Didelphis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689941" y="355600"/>
            <a:ext cx="281471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400"/>
              <a:t>Thrinaxodon</a:t>
            </a:r>
          </a:p>
        </p:txBody>
      </p:sp>
      <p:sp>
        <p:nvSpPr>
          <p:cNvPr id="84" name="Shape 84"/>
          <p:cNvSpPr/>
          <p:nvPr/>
        </p:nvSpPr>
        <p:spPr>
          <a:xfrm>
            <a:off x="8513595" y="355600"/>
            <a:ext cx="21514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b="0" sz="1800"/>
            </a:pPr>
            <a:r>
              <a:rPr b="1" sz="4400"/>
              <a:t>Didelphis</a:t>
            </a:r>
          </a:p>
        </p:txBody>
      </p:sp>
      <p:pic>
        <p:nvPicPr>
          <p:cNvPr id="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53" y="1069105"/>
            <a:ext cx="6253888" cy="7945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5563" y="1334804"/>
            <a:ext cx="6566685" cy="7456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759951" y="279400"/>
            <a:ext cx="304909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pPr lvl="0">
              <a:defRPr sz="1800"/>
            </a:pPr>
            <a:r>
              <a:rPr sz="4400"/>
              <a:t>Pachygenelus</a:t>
            </a:r>
          </a:p>
        </p:txBody>
      </p:sp>
      <p:pic>
        <p:nvPicPr>
          <p:cNvPr id="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7185" y="221216"/>
            <a:ext cx="9582836" cy="513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27" y="1561909"/>
            <a:ext cx="7336485" cy="798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7126" y="5359139"/>
            <a:ext cx="6857820" cy="4274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